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79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9" d="100"/>
          <a:sy n="39" d="100"/>
        </p:scale>
        <p:origin x="-1325" y="-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099518810148729E-2"/>
          <c:y val="1.5375672544320472E-2"/>
          <c:w val="0.82801159230096244"/>
          <c:h val="0.653624994048280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'Materialinė bazė'!$B$29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'Materialinė bazė'!$A$30:$A$52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'Materialinė bazė'!$B$30:$B$52</c:f>
              <c:numCache>
                <c:formatCode>General</c:formatCode>
                <c:ptCount val="23"/>
                <c:pt idx="0">
                  <c:v>3</c:v>
                </c:pt>
                <c:pt idx="1">
                  <c:v>14</c:v>
                </c:pt>
                <c:pt idx="2">
                  <c:v>2</c:v>
                </c:pt>
                <c:pt idx="3">
                  <c:v>3</c:v>
                </c:pt>
                <c:pt idx="4">
                  <c:v>16</c:v>
                </c:pt>
                <c:pt idx="5">
                  <c:v>1</c:v>
                </c:pt>
                <c:pt idx="6">
                  <c:v>6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10</c:v>
                </c:pt>
                <c:pt idx="12">
                  <c:v>1</c:v>
                </c:pt>
                <c:pt idx="13">
                  <c:v>2</c:v>
                </c:pt>
                <c:pt idx="14">
                  <c:v>0</c:v>
                </c:pt>
                <c:pt idx="15">
                  <c:v>3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5</c:v>
                </c:pt>
                <c:pt idx="21">
                  <c:v>4</c:v>
                </c:pt>
                <c:pt idx="22">
                  <c:v>16</c:v>
                </c:pt>
              </c:numCache>
            </c:numRef>
          </c:val>
        </c:ser>
        <c:ser>
          <c:idx val="1"/>
          <c:order val="1"/>
          <c:tx>
            <c:strRef>
              <c:f>'Materialinė bazė'!$C$29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'Materialinė bazė'!$A$30:$A$52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'Materialinė bazė'!$C$30:$C$52</c:f>
              <c:numCache>
                <c:formatCode>General</c:formatCode>
                <c:ptCount val="23"/>
                <c:pt idx="0">
                  <c:v>1</c:v>
                </c:pt>
                <c:pt idx="1">
                  <c:v>14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6</c:v>
                </c:pt>
                <c:pt idx="12">
                  <c:v>1</c:v>
                </c:pt>
                <c:pt idx="13">
                  <c:v>2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5</c:v>
                </c:pt>
                <c:pt idx="21">
                  <c:v>4</c:v>
                </c:pt>
                <c:pt idx="22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61024"/>
        <c:axId val="157424960"/>
      </c:barChart>
      <c:catAx>
        <c:axId val="1216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7424960"/>
        <c:crosses val="autoZero"/>
        <c:auto val="1"/>
        <c:lblAlgn val="ctr"/>
        <c:lblOffset val="100"/>
        <c:noMultiLvlLbl val="0"/>
      </c:catAx>
      <c:valAx>
        <c:axId val="157424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61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289390814652712"/>
          <c:y val="0.78491457298395417"/>
          <c:w val="8.4125339948222369E-2"/>
          <c:h val="0.1154915326868443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Lėšos!$B$81</c:f>
              <c:strCache>
                <c:ptCount val="1"/>
                <c:pt idx="0">
                  <c:v>SP lėšos</c:v>
                </c:pt>
              </c:strCache>
            </c:strRef>
          </c:tx>
          <c:invertIfNegative val="0"/>
          <c:cat>
            <c:strRef>
              <c:f>Lėšos!$A$82:$A$104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Lėšos!$B$82:$B$104</c:f>
              <c:numCache>
                <c:formatCode>General</c:formatCode>
                <c:ptCount val="23"/>
                <c:pt idx="0">
                  <c:v>0</c:v>
                </c:pt>
                <c:pt idx="1">
                  <c:v>155</c:v>
                </c:pt>
                <c:pt idx="2">
                  <c:v>817</c:v>
                </c:pt>
                <c:pt idx="3">
                  <c:v>0</c:v>
                </c:pt>
                <c:pt idx="4">
                  <c:v>36</c:v>
                </c:pt>
                <c:pt idx="5">
                  <c:v>219</c:v>
                </c:pt>
                <c:pt idx="6">
                  <c:v>0</c:v>
                </c:pt>
                <c:pt idx="7">
                  <c:v>110</c:v>
                </c:pt>
                <c:pt idx="8">
                  <c:v>200</c:v>
                </c:pt>
                <c:pt idx="9">
                  <c:v>0</c:v>
                </c:pt>
                <c:pt idx="10">
                  <c:v>0</c:v>
                </c:pt>
                <c:pt idx="11">
                  <c:v>3273</c:v>
                </c:pt>
                <c:pt idx="12">
                  <c:v>529</c:v>
                </c:pt>
                <c:pt idx="13">
                  <c:v>0</c:v>
                </c:pt>
                <c:pt idx="14">
                  <c:v>0</c:v>
                </c:pt>
                <c:pt idx="15">
                  <c:v>113</c:v>
                </c:pt>
                <c:pt idx="16">
                  <c:v>0</c:v>
                </c:pt>
                <c:pt idx="17">
                  <c:v>55</c:v>
                </c:pt>
                <c:pt idx="18">
                  <c:v>636</c:v>
                </c:pt>
                <c:pt idx="19">
                  <c:v>0</c:v>
                </c:pt>
                <c:pt idx="20">
                  <c:v>0</c:v>
                </c:pt>
                <c:pt idx="21">
                  <c:v>2246</c:v>
                </c:pt>
                <c:pt idx="22">
                  <c:v>390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957888"/>
        <c:axId val="155124288"/>
      </c:barChart>
      <c:catAx>
        <c:axId val="129957888"/>
        <c:scaling>
          <c:orientation val="minMax"/>
        </c:scaling>
        <c:delete val="0"/>
        <c:axPos val="b"/>
        <c:majorTickMark val="out"/>
        <c:minorTickMark val="none"/>
        <c:tickLblPos val="nextTo"/>
        <c:crossAx val="155124288"/>
        <c:crosses val="autoZero"/>
        <c:auto val="1"/>
        <c:lblAlgn val="ctr"/>
        <c:lblOffset val="100"/>
        <c:noMultiLvlLbl val="0"/>
      </c:catAx>
      <c:valAx>
        <c:axId val="155124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957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Lėšos!$B$109:$B$111</c:f>
              <c:strCache>
                <c:ptCount val="3"/>
                <c:pt idx="0">
                  <c:v>SP lėšos</c:v>
                </c:pt>
                <c:pt idx="1">
                  <c:v>2016 m.</c:v>
                </c:pt>
                <c:pt idx="2">
                  <c:v>2015m.</c:v>
                </c:pt>
              </c:strCache>
            </c:strRef>
          </c:cat>
          <c:val>
            <c:numRef>
              <c:f>Lėšos!$C$109:$C$111</c:f>
              <c:numCache>
                <c:formatCode>General</c:formatCode>
                <c:ptCount val="3"/>
                <c:pt idx="1">
                  <c:v>8779</c:v>
                </c:pt>
                <c:pt idx="2">
                  <c:v>1208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'Materialinė bazė'!$B$56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'Materialinė bazė'!$A$57:$A$79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'Materialinė bazė'!$B$57:$B$79</c:f>
              <c:numCache>
                <c:formatCode>General</c:formatCode>
                <c:ptCount val="23"/>
                <c:pt idx="0">
                  <c:v>10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14</c:v>
                </c:pt>
                <c:pt idx="5">
                  <c:v>5</c:v>
                </c:pt>
                <c:pt idx="6">
                  <c:v>10</c:v>
                </c:pt>
                <c:pt idx="7">
                  <c:v>14</c:v>
                </c:pt>
                <c:pt idx="8">
                  <c:v>8</c:v>
                </c:pt>
                <c:pt idx="9">
                  <c:v>0</c:v>
                </c:pt>
                <c:pt idx="10">
                  <c:v>0</c:v>
                </c:pt>
                <c:pt idx="11">
                  <c:v>34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2</c:v>
                </c:pt>
                <c:pt idx="18">
                  <c:v>0</c:v>
                </c:pt>
                <c:pt idx="19">
                  <c:v>0</c:v>
                </c:pt>
                <c:pt idx="20">
                  <c:v>6</c:v>
                </c:pt>
                <c:pt idx="21">
                  <c:v>11</c:v>
                </c:pt>
                <c:pt idx="22">
                  <c:v>12</c:v>
                </c:pt>
              </c:numCache>
            </c:numRef>
          </c:val>
        </c:ser>
        <c:ser>
          <c:idx val="1"/>
          <c:order val="1"/>
          <c:tx>
            <c:strRef>
              <c:f>'Materialinė bazė'!$C$56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'Materialinė bazė'!$A$57:$A$79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'Materialinė bazė'!$C$57:$C$79</c:f>
              <c:numCache>
                <c:formatCode>General</c:formatCode>
                <c:ptCount val="23"/>
                <c:pt idx="0">
                  <c:v>0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10</c:v>
                </c:pt>
                <c:pt idx="7">
                  <c:v>12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18</c:v>
                </c:pt>
                <c:pt idx="12">
                  <c:v>0</c:v>
                </c:pt>
                <c:pt idx="13">
                  <c:v>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6</c:v>
                </c:pt>
                <c:pt idx="18">
                  <c:v>0</c:v>
                </c:pt>
                <c:pt idx="19">
                  <c:v>0</c:v>
                </c:pt>
                <c:pt idx="20">
                  <c:v>6</c:v>
                </c:pt>
                <c:pt idx="21">
                  <c:v>11</c:v>
                </c:pt>
                <c:pt idx="2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62560"/>
        <c:axId val="166505280"/>
      </c:barChart>
      <c:catAx>
        <c:axId val="1216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505280"/>
        <c:crosses val="autoZero"/>
        <c:auto val="1"/>
        <c:lblAlgn val="ctr"/>
        <c:lblOffset val="100"/>
        <c:noMultiLvlLbl val="0"/>
      </c:catAx>
      <c:valAx>
        <c:axId val="166505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62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Darbuotojai!$B$54:$F$54</c:f>
              <c:strCache>
                <c:ptCount val="5"/>
                <c:pt idx="0">
                  <c:v>Universitetinis</c:v>
                </c:pt>
                <c:pt idx="1">
                  <c:v>Aukštasis</c:v>
                </c:pt>
                <c:pt idx="2">
                  <c:v>Aukštesnysis</c:v>
                </c:pt>
                <c:pt idx="3">
                  <c:v>Spec. vid.</c:v>
                </c:pt>
                <c:pt idx="4">
                  <c:v>Vidurinis</c:v>
                </c:pt>
              </c:strCache>
            </c:strRef>
          </c:cat>
          <c:val>
            <c:numRef>
              <c:f>Darbuotojai!$B$55:$F$55</c:f>
              <c:numCache>
                <c:formatCode>General</c:formatCode>
                <c:ptCount val="5"/>
                <c:pt idx="0">
                  <c:v>13</c:v>
                </c:pt>
                <c:pt idx="1">
                  <c:v>12</c:v>
                </c:pt>
                <c:pt idx="2">
                  <c:v>8</c:v>
                </c:pt>
                <c:pt idx="3">
                  <c:v>7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Kolektyvai!$B$29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Kolektyvai!$A$30:$A$52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Kolektyvai!$B$30:$B$52</c:f>
              <c:numCache>
                <c:formatCode>General</c:formatCode>
                <c:ptCount val="23"/>
                <c:pt idx="0">
                  <c:v>3</c:v>
                </c:pt>
                <c:pt idx="1">
                  <c:v>1</c:v>
                </c:pt>
                <c:pt idx="2">
                  <c:v>6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4</c:v>
                </c:pt>
                <c:pt idx="9">
                  <c:v>3</c:v>
                </c:pt>
                <c:pt idx="10">
                  <c:v>1</c:v>
                </c:pt>
                <c:pt idx="11">
                  <c:v>7</c:v>
                </c:pt>
                <c:pt idx="12">
                  <c:v>3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1</c:v>
                </c:pt>
                <c:pt idx="17">
                  <c:v>3</c:v>
                </c:pt>
                <c:pt idx="18">
                  <c:v>2</c:v>
                </c:pt>
                <c:pt idx="19">
                  <c:v>1</c:v>
                </c:pt>
                <c:pt idx="20">
                  <c:v>2</c:v>
                </c:pt>
                <c:pt idx="21">
                  <c:v>5</c:v>
                </c:pt>
                <c:pt idx="22">
                  <c:v>4</c:v>
                </c:pt>
              </c:numCache>
            </c:numRef>
          </c:val>
        </c:ser>
        <c:ser>
          <c:idx val="1"/>
          <c:order val="1"/>
          <c:tx>
            <c:strRef>
              <c:f>Kolektyvai!$C$29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Kolektyvai!$A$30:$A$52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Kolektyvai!$C$30:$C$52</c:f>
              <c:numCache>
                <c:formatCode>General</c:formatCode>
                <c:ptCount val="23"/>
                <c:pt idx="0">
                  <c:v>2</c:v>
                </c:pt>
                <c:pt idx="1">
                  <c:v>2</c:v>
                </c:pt>
                <c:pt idx="2">
                  <c:v>8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4</c:v>
                </c:pt>
                <c:pt idx="7">
                  <c:v>2</c:v>
                </c:pt>
                <c:pt idx="8">
                  <c:v>4</c:v>
                </c:pt>
                <c:pt idx="9">
                  <c:v>4</c:v>
                </c:pt>
                <c:pt idx="10">
                  <c:v>1</c:v>
                </c:pt>
                <c:pt idx="11">
                  <c:v>6</c:v>
                </c:pt>
                <c:pt idx="12">
                  <c:v>1</c:v>
                </c:pt>
                <c:pt idx="13">
                  <c:v>4</c:v>
                </c:pt>
                <c:pt idx="14">
                  <c:v>3</c:v>
                </c:pt>
                <c:pt idx="15">
                  <c:v>6</c:v>
                </c:pt>
                <c:pt idx="16">
                  <c:v>1</c:v>
                </c:pt>
                <c:pt idx="17">
                  <c:v>3</c:v>
                </c:pt>
                <c:pt idx="18">
                  <c:v>1</c:v>
                </c:pt>
                <c:pt idx="19">
                  <c:v>3</c:v>
                </c:pt>
                <c:pt idx="20">
                  <c:v>2</c:v>
                </c:pt>
                <c:pt idx="21">
                  <c:v>4</c:v>
                </c:pt>
                <c:pt idx="2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493376"/>
        <c:axId val="120755840"/>
      </c:barChart>
      <c:catAx>
        <c:axId val="4349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755840"/>
        <c:crosses val="autoZero"/>
        <c:auto val="1"/>
        <c:lblAlgn val="ctr"/>
        <c:lblOffset val="100"/>
        <c:noMultiLvlLbl val="0"/>
      </c:catAx>
      <c:valAx>
        <c:axId val="120755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493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Kolektyvai!$A$54:$A$55</c:f>
              <c:strCache>
                <c:ptCount val="2"/>
                <c:pt idx="0">
                  <c:v>saviveiklininkai </c:v>
                </c:pt>
                <c:pt idx="1">
                  <c:v>gyventojai</c:v>
                </c:pt>
              </c:strCache>
            </c:strRef>
          </c:cat>
          <c:val>
            <c:numRef>
              <c:f>Kolektyvai!$B$54:$B$55</c:f>
              <c:numCache>
                <c:formatCode>General</c:formatCode>
                <c:ptCount val="2"/>
                <c:pt idx="0">
                  <c:v>727</c:v>
                </c:pt>
                <c:pt idx="1">
                  <c:v>19252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Kolektyvai!$A$72</c:f>
              <c:strCache>
                <c:ptCount val="1"/>
                <c:pt idx="0">
                  <c:v>saviveiklininkai 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numRef>
              <c:f>Kolektyvai!$B$71:$C$71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Kolektyvai!$B$72:$C$72</c:f>
              <c:numCache>
                <c:formatCode>General</c:formatCode>
                <c:ptCount val="2"/>
                <c:pt idx="0">
                  <c:v>727</c:v>
                </c:pt>
                <c:pt idx="1">
                  <c:v>648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Veikla!$B$33</c:f>
              <c:strCache>
                <c:ptCount val="1"/>
                <c:pt idx="0">
                  <c:v>Renginiai</c:v>
                </c:pt>
              </c:strCache>
            </c:strRef>
          </c:tx>
          <c:invertIfNegative val="0"/>
          <c:cat>
            <c:strRef>
              <c:f>Veikla!$A$34:$A$56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Veikla!$B$34:$B$56</c:f>
              <c:numCache>
                <c:formatCode>General</c:formatCode>
                <c:ptCount val="23"/>
                <c:pt idx="0">
                  <c:v>43</c:v>
                </c:pt>
                <c:pt idx="1">
                  <c:v>37</c:v>
                </c:pt>
                <c:pt idx="2">
                  <c:v>181</c:v>
                </c:pt>
                <c:pt idx="3">
                  <c:v>49</c:v>
                </c:pt>
                <c:pt idx="4">
                  <c:v>26</c:v>
                </c:pt>
                <c:pt idx="5">
                  <c:v>33</c:v>
                </c:pt>
                <c:pt idx="6">
                  <c:v>27</c:v>
                </c:pt>
                <c:pt idx="7">
                  <c:v>42</c:v>
                </c:pt>
                <c:pt idx="8">
                  <c:v>57</c:v>
                </c:pt>
                <c:pt idx="9">
                  <c:v>19</c:v>
                </c:pt>
                <c:pt idx="10">
                  <c:v>14</c:v>
                </c:pt>
                <c:pt idx="11">
                  <c:v>72</c:v>
                </c:pt>
                <c:pt idx="12">
                  <c:v>67</c:v>
                </c:pt>
                <c:pt idx="13">
                  <c:v>34</c:v>
                </c:pt>
                <c:pt idx="14">
                  <c:v>26</c:v>
                </c:pt>
                <c:pt idx="15">
                  <c:v>48</c:v>
                </c:pt>
                <c:pt idx="16">
                  <c:v>13</c:v>
                </c:pt>
                <c:pt idx="17">
                  <c:v>36</c:v>
                </c:pt>
                <c:pt idx="18">
                  <c:v>78</c:v>
                </c:pt>
                <c:pt idx="19">
                  <c:v>15</c:v>
                </c:pt>
                <c:pt idx="20">
                  <c:v>32</c:v>
                </c:pt>
                <c:pt idx="21">
                  <c:v>100</c:v>
                </c:pt>
                <c:pt idx="22">
                  <c:v>21</c:v>
                </c:pt>
              </c:numCache>
            </c:numRef>
          </c:val>
        </c:ser>
        <c:ser>
          <c:idx val="1"/>
          <c:order val="1"/>
          <c:tx>
            <c:strRef>
              <c:f>Veikla!$C$33</c:f>
              <c:strCache>
                <c:ptCount val="1"/>
                <c:pt idx="0">
                  <c:v>2015m.</c:v>
                </c:pt>
              </c:strCache>
            </c:strRef>
          </c:tx>
          <c:invertIfNegative val="0"/>
          <c:cat>
            <c:strRef>
              <c:f>Veikla!$A$34:$A$56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Veikla!$C$34:$C$56</c:f>
              <c:numCache>
                <c:formatCode>General</c:formatCode>
                <c:ptCount val="23"/>
                <c:pt idx="0">
                  <c:v>40</c:v>
                </c:pt>
                <c:pt idx="1">
                  <c:v>37</c:v>
                </c:pt>
                <c:pt idx="2">
                  <c:v>177</c:v>
                </c:pt>
                <c:pt idx="3">
                  <c:v>55</c:v>
                </c:pt>
                <c:pt idx="4">
                  <c:v>34</c:v>
                </c:pt>
                <c:pt idx="5">
                  <c:v>23</c:v>
                </c:pt>
                <c:pt idx="6">
                  <c:v>42</c:v>
                </c:pt>
                <c:pt idx="7">
                  <c:v>42</c:v>
                </c:pt>
                <c:pt idx="8">
                  <c:v>42</c:v>
                </c:pt>
                <c:pt idx="9">
                  <c:v>28</c:v>
                </c:pt>
                <c:pt idx="10">
                  <c:v>15</c:v>
                </c:pt>
                <c:pt idx="11">
                  <c:v>51</c:v>
                </c:pt>
                <c:pt idx="12">
                  <c:v>73</c:v>
                </c:pt>
                <c:pt idx="13">
                  <c:v>24</c:v>
                </c:pt>
                <c:pt idx="14">
                  <c:v>26</c:v>
                </c:pt>
                <c:pt idx="15">
                  <c:v>51</c:v>
                </c:pt>
                <c:pt idx="16">
                  <c:v>10</c:v>
                </c:pt>
                <c:pt idx="17">
                  <c:v>27</c:v>
                </c:pt>
                <c:pt idx="18">
                  <c:v>132</c:v>
                </c:pt>
                <c:pt idx="19">
                  <c:v>11</c:v>
                </c:pt>
                <c:pt idx="20">
                  <c:v>32</c:v>
                </c:pt>
                <c:pt idx="21">
                  <c:v>27</c:v>
                </c:pt>
                <c:pt idx="22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494912"/>
        <c:axId val="161851072"/>
      </c:barChart>
      <c:catAx>
        <c:axId val="43494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851072"/>
        <c:crosses val="autoZero"/>
        <c:auto val="1"/>
        <c:lblAlgn val="ctr"/>
        <c:lblOffset val="100"/>
        <c:noMultiLvlLbl val="0"/>
      </c:catAx>
      <c:valAx>
        <c:axId val="161851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494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Veikla!$A$89:$A$111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Veikla!$B$89:$B$111</c:f>
              <c:numCache>
                <c:formatCode>General</c:formatCode>
                <c:ptCount val="23"/>
                <c:pt idx="0">
                  <c:v>265</c:v>
                </c:pt>
                <c:pt idx="1">
                  <c:v>1890</c:v>
                </c:pt>
                <c:pt idx="2">
                  <c:v>875</c:v>
                </c:pt>
                <c:pt idx="3">
                  <c:v>1953</c:v>
                </c:pt>
                <c:pt idx="4">
                  <c:v>1596</c:v>
                </c:pt>
                <c:pt idx="5">
                  <c:v>58</c:v>
                </c:pt>
                <c:pt idx="6">
                  <c:v>363</c:v>
                </c:pt>
                <c:pt idx="7">
                  <c:v>720</c:v>
                </c:pt>
                <c:pt idx="8">
                  <c:v>336</c:v>
                </c:pt>
                <c:pt idx="9">
                  <c:v>814</c:v>
                </c:pt>
                <c:pt idx="10">
                  <c:v>498</c:v>
                </c:pt>
                <c:pt idx="11">
                  <c:v>858</c:v>
                </c:pt>
                <c:pt idx="12">
                  <c:v>850</c:v>
                </c:pt>
                <c:pt idx="13">
                  <c:v>1678</c:v>
                </c:pt>
                <c:pt idx="14">
                  <c:v>2072</c:v>
                </c:pt>
                <c:pt idx="15">
                  <c:v>4320</c:v>
                </c:pt>
                <c:pt idx="16">
                  <c:v>292</c:v>
                </c:pt>
                <c:pt idx="17">
                  <c:v>530</c:v>
                </c:pt>
                <c:pt idx="18">
                  <c:v>213</c:v>
                </c:pt>
                <c:pt idx="19">
                  <c:v>156</c:v>
                </c:pt>
                <c:pt idx="20">
                  <c:v>1420</c:v>
                </c:pt>
                <c:pt idx="21">
                  <c:v>1887</c:v>
                </c:pt>
                <c:pt idx="22">
                  <c:v>7520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503104"/>
        <c:axId val="161853376"/>
      </c:barChart>
      <c:catAx>
        <c:axId val="4350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853376"/>
        <c:crosses val="autoZero"/>
        <c:auto val="1"/>
        <c:lblAlgn val="ctr"/>
        <c:lblOffset val="100"/>
        <c:noMultiLvlLbl val="0"/>
      </c:catAx>
      <c:valAx>
        <c:axId val="161853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503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Lėšos!$B$32</c:f>
              <c:strCache>
                <c:ptCount val="1"/>
                <c:pt idx="0">
                  <c:v>Lėšos</c:v>
                </c:pt>
              </c:strCache>
            </c:strRef>
          </c:tx>
          <c:invertIfNegative val="0"/>
          <c:cat>
            <c:strRef>
              <c:f>Lėšos!$A$33:$A$55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Konstantinavos k.c.</c:v>
                </c:pt>
                <c:pt idx="11">
                  <c:v>Kriaunų k.c.</c:v>
                </c:pt>
                <c:pt idx="12">
                  <c:v>Laibgalių k.c.</c:v>
                </c:pt>
                <c:pt idx="13">
                  <c:v>Lukštų k.c.</c:v>
                </c:pt>
                <c:pt idx="14">
                  <c:v>Martynonių k.c.</c:v>
                </c:pt>
                <c:pt idx="15">
                  <c:v>Obelių k.c.</c:v>
                </c:pt>
                <c:pt idx="16">
                  <c:v>Panemunio k.c.</c:v>
                </c:pt>
                <c:pt idx="17">
                  <c:v>Pakriaunių k.c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Lėšos!$B$33:$B$55</c:f>
              <c:numCache>
                <c:formatCode>General</c:formatCode>
                <c:ptCount val="23"/>
                <c:pt idx="0">
                  <c:v>7915</c:v>
                </c:pt>
                <c:pt idx="1">
                  <c:v>8978</c:v>
                </c:pt>
                <c:pt idx="2">
                  <c:v>27553</c:v>
                </c:pt>
                <c:pt idx="3">
                  <c:v>9227</c:v>
                </c:pt>
                <c:pt idx="4">
                  <c:v>40620</c:v>
                </c:pt>
                <c:pt idx="5">
                  <c:v>4280</c:v>
                </c:pt>
                <c:pt idx="6">
                  <c:v>7169</c:v>
                </c:pt>
                <c:pt idx="7">
                  <c:v>14848</c:v>
                </c:pt>
                <c:pt idx="8">
                  <c:v>13874</c:v>
                </c:pt>
                <c:pt idx="9">
                  <c:v>13151</c:v>
                </c:pt>
                <c:pt idx="10">
                  <c:v>4328</c:v>
                </c:pt>
                <c:pt idx="11">
                  <c:v>13509</c:v>
                </c:pt>
                <c:pt idx="12">
                  <c:v>12133</c:v>
                </c:pt>
                <c:pt idx="13">
                  <c:v>8078</c:v>
                </c:pt>
                <c:pt idx="14">
                  <c:v>4370</c:v>
                </c:pt>
                <c:pt idx="15">
                  <c:v>24123</c:v>
                </c:pt>
                <c:pt idx="16">
                  <c:v>3673</c:v>
                </c:pt>
                <c:pt idx="17">
                  <c:v>7661</c:v>
                </c:pt>
                <c:pt idx="18">
                  <c:v>9698</c:v>
                </c:pt>
                <c:pt idx="19">
                  <c:v>3359</c:v>
                </c:pt>
                <c:pt idx="20">
                  <c:v>9484</c:v>
                </c:pt>
                <c:pt idx="21">
                  <c:v>28775</c:v>
                </c:pt>
                <c:pt idx="22">
                  <c:v>28914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502080"/>
        <c:axId val="161855680"/>
      </c:barChart>
      <c:catAx>
        <c:axId val="4350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855680"/>
        <c:crosses val="autoZero"/>
        <c:auto val="1"/>
        <c:lblAlgn val="ctr"/>
        <c:lblOffset val="100"/>
        <c:noMultiLvlLbl val="0"/>
      </c:catAx>
      <c:valAx>
        <c:axId val="161855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502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60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06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53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89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18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GB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GB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1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GB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GB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23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07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1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GB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02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33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GB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GB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02C7C-05E4-4EE5-A8AE-D133457E261D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CBB4-CF39-4F0A-80E0-27B99AEC3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7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Veiklos pokyčiai ir perspektyvos</a:t>
            </a:r>
            <a:endParaRPr lang="en-GB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2017m. </a:t>
            </a:r>
            <a:r>
              <a:rPr lang="lt-LT" dirty="0"/>
              <a:t>v</a:t>
            </a:r>
            <a:r>
              <a:rPr lang="lt-LT" dirty="0" smtClean="0"/>
              <a:t>asario 21 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336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 KC veiklos pristatymai</a:t>
            </a: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Kavoliškio KC – specialistė  Danutė </a:t>
            </a:r>
            <a:r>
              <a:rPr lang="lt-LT" dirty="0" err="1" smtClean="0"/>
              <a:t>Kirstukienė</a:t>
            </a:r>
            <a:r>
              <a:rPr lang="lt-LT" dirty="0" smtClean="0"/>
              <a:t>;</a:t>
            </a:r>
          </a:p>
          <a:p>
            <a:r>
              <a:rPr lang="lt-LT" dirty="0" smtClean="0"/>
              <a:t>Lukštų KC – specialistė Gražina </a:t>
            </a:r>
            <a:r>
              <a:rPr lang="lt-LT" dirty="0" err="1" smtClean="0"/>
              <a:t>Dapkuvienė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Obelių</a:t>
            </a:r>
            <a:r>
              <a:rPr lang="lt-LT" dirty="0" smtClean="0"/>
              <a:t> KC – specialistė Violeta Kazlauskienė.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915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Kolektyvai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684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 Kolektyvų kaita:</a:t>
            </a: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dirty="0" smtClean="0"/>
              <a:t>Daugėjo:</a:t>
            </a:r>
            <a:r>
              <a:rPr lang="lt-LT" dirty="0" smtClean="0"/>
              <a:t> Bajoruose, </a:t>
            </a:r>
            <a:r>
              <a:rPr lang="lt-LT" dirty="0" err="1" smtClean="0"/>
              <a:t>Aukštakalnyse</a:t>
            </a:r>
            <a:r>
              <a:rPr lang="lt-LT" dirty="0" smtClean="0"/>
              <a:t>, Kazliškyje, </a:t>
            </a:r>
            <a:r>
              <a:rPr lang="lt-LT" dirty="0" err="1" smtClean="0"/>
              <a:t>Obeliuose</a:t>
            </a:r>
            <a:r>
              <a:rPr lang="lt-LT" dirty="0" smtClean="0"/>
              <a:t>, Suvainiškyje ir Panemunėlyje;</a:t>
            </a:r>
          </a:p>
          <a:p>
            <a:r>
              <a:rPr lang="lt-LT" b="1" dirty="0" smtClean="0"/>
              <a:t>Mažėjo:</a:t>
            </a:r>
            <a:r>
              <a:rPr lang="lt-LT" dirty="0" smtClean="0"/>
              <a:t> </a:t>
            </a:r>
            <a:r>
              <a:rPr lang="lt-LT" dirty="0" err="1" smtClean="0"/>
              <a:t>Aleksandravėlėje</a:t>
            </a:r>
            <a:r>
              <a:rPr lang="lt-LT" dirty="0" smtClean="0"/>
              <a:t>, </a:t>
            </a:r>
            <a:r>
              <a:rPr lang="lt-LT" dirty="0" err="1" smtClean="0"/>
              <a:t>Jūžintuose</a:t>
            </a:r>
            <a:r>
              <a:rPr lang="lt-LT" dirty="0" smtClean="0"/>
              <a:t>, Kriaunose, </a:t>
            </a:r>
            <a:r>
              <a:rPr lang="lt-LT" dirty="0" err="1"/>
              <a:t>M</a:t>
            </a:r>
            <a:r>
              <a:rPr lang="lt-LT" dirty="0" err="1" smtClean="0"/>
              <a:t>artinonyse</a:t>
            </a:r>
            <a:r>
              <a:rPr lang="lt-LT" dirty="0" smtClean="0"/>
              <a:t>, Salose ir Pandėlyje;</a:t>
            </a:r>
          </a:p>
          <a:p>
            <a:r>
              <a:rPr lang="lt-LT" b="1" dirty="0" smtClean="0"/>
              <a:t>Mažėjimo priežastys ????????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1066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Gyventojų ir saviveiklininkų santykis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6621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177743"/>
              </p:ext>
            </p:extLst>
          </p:nvPr>
        </p:nvGraphicFramePr>
        <p:xfrm>
          <a:off x="457200" y="548680"/>
          <a:ext cx="8229600" cy="5577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8293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Saviveiklininkai sudaro tik 4 proc. gyventojų;</a:t>
            </a:r>
          </a:p>
          <a:p>
            <a:r>
              <a:rPr lang="lt-LT" dirty="0" smtClean="0"/>
              <a:t>Palyginus saviveiklininkus  2015 ir 2016 metais galime teigti, kas saviveiklininkų skaičius 2016 metais išaugo 6 proc.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588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Renginiai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812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Nepralenkiami renginių gausa yra Bajorai;</a:t>
            </a:r>
          </a:p>
          <a:p>
            <a:r>
              <a:rPr lang="lt-LT" dirty="0" smtClean="0"/>
              <a:t>Renginių skaičius išaugo Pandėlyje;</a:t>
            </a:r>
          </a:p>
          <a:p>
            <a:r>
              <a:rPr lang="lt-LT" dirty="0" smtClean="0"/>
              <a:t>Salose renginių sumažėjo;</a:t>
            </a:r>
          </a:p>
          <a:p>
            <a:r>
              <a:rPr lang="lt-LT" dirty="0" smtClean="0"/>
              <a:t>Daugiausiai lankytojų per 2016 metus sulaukė </a:t>
            </a:r>
            <a:r>
              <a:rPr lang="lt-LT" dirty="0" err="1" smtClean="0"/>
              <a:t>Obelių,Kamajų</a:t>
            </a:r>
            <a:r>
              <a:rPr lang="lt-LT" dirty="0" smtClean="0"/>
              <a:t>, Bajorų, Panemunėlio ir Pandėlio renginiai.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393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Kultūros centrų lankomumas (28 </a:t>
            </a:r>
            <a:r>
              <a:rPr lang="lt-LT" dirty="0" err="1" smtClean="0"/>
              <a:t>grf</a:t>
            </a:r>
            <a:r>
              <a:rPr lang="lt-LT" dirty="0" smtClean="0"/>
              <a:t>.)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5125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Biudžeto lėšos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52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440159"/>
          </a:xfrm>
        </p:spPr>
        <p:txBody>
          <a:bodyPr/>
          <a:lstStyle/>
          <a:p>
            <a:r>
              <a:rPr lang="lt-LT" dirty="0" smtClean="0"/>
              <a:t>Struktūra</a:t>
            </a:r>
            <a:endParaRPr lang="en-GB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/>
          <a:lstStyle/>
          <a:p>
            <a:pPr algn="l"/>
            <a:r>
              <a:rPr lang="lt-LT" dirty="0" smtClean="0"/>
              <a:t>Kultūros centrų funkcija vykdoma 23 vietovėse: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smtClean="0"/>
              <a:t>21 kitas darinys, vadinamas kultūros centrais;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smtClean="0"/>
              <a:t>2 UDC – </a:t>
            </a:r>
            <a:r>
              <a:rPr lang="lt-LT" dirty="0"/>
              <a:t>P</a:t>
            </a:r>
            <a:r>
              <a:rPr lang="lt-LT" dirty="0" smtClean="0"/>
              <a:t>andėlyje ir Panemunėlyje.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9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577210"/>
              </p:ext>
            </p:extLst>
          </p:nvPr>
        </p:nvGraphicFramePr>
        <p:xfrm>
          <a:off x="457200" y="548680"/>
          <a:ext cx="8363272" cy="5577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33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Visai nesurinko SP lėšų 2016 metais:</a:t>
            </a:r>
          </a:p>
          <a:p>
            <a:r>
              <a:rPr lang="lt-LT" dirty="0" err="1" smtClean="0"/>
              <a:t>Aleksandravėlės</a:t>
            </a:r>
            <a:r>
              <a:rPr lang="lt-LT" dirty="0" smtClean="0"/>
              <a:t>, Duokiškio, Kalvių, Kazliškio, </a:t>
            </a:r>
            <a:r>
              <a:rPr lang="lt-LT" dirty="0" err="1" smtClean="0"/>
              <a:t>Konstantinavos</a:t>
            </a:r>
            <a:r>
              <a:rPr lang="lt-LT" dirty="0" smtClean="0"/>
              <a:t>, Lukštų, </a:t>
            </a:r>
            <a:r>
              <a:rPr lang="lt-LT" dirty="0" err="1" smtClean="0"/>
              <a:t>Martynonių</a:t>
            </a:r>
            <a:r>
              <a:rPr lang="lt-LT" dirty="0" smtClean="0"/>
              <a:t>, Panemunio, Suvainiškio, </a:t>
            </a:r>
            <a:r>
              <a:rPr lang="lt-LT" dirty="0" err="1" smtClean="0"/>
              <a:t>Žiobiškio</a:t>
            </a:r>
            <a:r>
              <a:rPr lang="lt-LT" dirty="0" smtClean="0"/>
              <a:t> kultūros centrai.</a:t>
            </a:r>
          </a:p>
          <a:p>
            <a:r>
              <a:rPr lang="lt-LT" dirty="0" smtClean="0"/>
              <a:t>Daugiausia lėšų surinko: Kriaunų KC, Pandėlio UDC, Bajorų KC.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33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SP lėšų </a:t>
            </a:r>
            <a:r>
              <a:rPr lang="lt-LT" dirty="0" err="1" smtClean="0"/>
              <a:t>palyg</a:t>
            </a:r>
            <a:r>
              <a:rPr lang="lt-LT" dirty="0" smtClean="0"/>
              <a:t>. </a:t>
            </a:r>
            <a:r>
              <a:rPr lang="lt-LT" dirty="0" err="1" smtClean="0"/>
              <a:t>rodykliai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8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Uždaviniai -2017 metams</a:t>
            </a: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t-LT" dirty="0" smtClean="0"/>
              <a:t>Prisidėti prie piliakalnių metų paminėjimo;</a:t>
            </a:r>
          </a:p>
          <a:p>
            <a:r>
              <a:rPr lang="lt-LT" dirty="0" smtClean="0"/>
              <a:t>SP  lėšų surinkti kiekvienam KC – 300 eurų;</a:t>
            </a:r>
          </a:p>
          <a:p>
            <a:r>
              <a:rPr lang="lt-LT" dirty="0" smtClean="0"/>
              <a:t>Ruošti Bajorų, Pandėlio, Kriaunų, </a:t>
            </a:r>
            <a:r>
              <a:rPr lang="lt-LT" dirty="0" err="1" smtClean="0"/>
              <a:t>Obelių</a:t>
            </a:r>
            <a:r>
              <a:rPr lang="lt-LT" dirty="0" smtClean="0"/>
              <a:t> ir </a:t>
            </a:r>
            <a:r>
              <a:rPr lang="lt-LT" dirty="0" err="1" smtClean="0"/>
              <a:t>Žiobiškio</a:t>
            </a:r>
            <a:r>
              <a:rPr lang="lt-LT" dirty="0" smtClean="0"/>
              <a:t> meno kolektyvus 2018 metų dainų šventei ;</a:t>
            </a:r>
          </a:p>
          <a:p>
            <a:r>
              <a:rPr lang="lt-LT" dirty="0" smtClean="0"/>
              <a:t>Parengti nematerialaus kultūros paveldo sąvado kūrimui bylų pirmuosius etapus lokaliniu lygmeniu;</a:t>
            </a:r>
          </a:p>
          <a:p>
            <a:r>
              <a:rPr lang="lt-LT" dirty="0" smtClean="0"/>
              <a:t>Tinkamai pasiruošti Lietuvos 100- </a:t>
            </a:r>
            <a:r>
              <a:rPr lang="lt-LT" dirty="0" err="1" smtClean="0"/>
              <a:t>mečio</a:t>
            </a:r>
            <a:r>
              <a:rPr lang="lt-LT" smtClean="0"/>
              <a:t> paminėjimui.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20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224135"/>
          </a:xfrm>
        </p:spPr>
        <p:txBody>
          <a:bodyPr/>
          <a:lstStyle/>
          <a:p>
            <a:r>
              <a:rPr lang="lt-LT" dirty="0" smtClean="0"/>
              <a:t>Pokytis</a:t>
            </a:r>
            <a:endParaRPr lang="en-GB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424936" cy="384083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smtClean="0"/>
              <a:t>Onuškyje kultūros centro veiklos funkcija nebeatliekama.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smtClean="0"/>
              <a:t>Išėjus iš darbo Elenai Blažienei,  veikla perduota Juodupės kultūros centrui.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smtClean="0"/>
              <a:t>Onuškio bendruomenėje kultūrinė veikla vykdoma visuomeniniais pagrindais.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57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/>
          <a:lstStyle/>
          <a:p>
            <a:r>
              <a:rPr lang="lt-LT" dirty="0" smtClean="0"/>
              <a:t>Materialinė bazė</a:t>
            </a:r>
            <a:endParaRPr lang="en-GB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511256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smtClean="0"/>
              <a:t>2016 m. iš SB gauta 2000 eurų: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smtClean="0"/>
              <a:t>Iš jų: Kriaunų kaimo kapelos armonikos pirkimui -500;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err="1" smtClean="0"/>
              <a:t>Obelių</a:t>
            </a:r>
            <a:r>
              <a:rPr lang="lt-LT" dirty="0" smtClean="0"/>
              <a:t> kaimo kapelos muzikos instrumentams -1000;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err="1" smtClean="0"/>
              <a:t>Žiobiškio</a:t>
            </a:r>
            <a:r>
              <a:rPr lang="lt-LT" dirty="0" smtClean="0"/>
              <a:t> kultūros centro kompiuterio pirkimui -300;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t-LT" dirty="0" smtClean="0"/>
              <a:t>Salų dvaro sodybos ekonomės drabužiui pirkti – 200.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9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7772400" cy="792163"/>
          </a:xfrm>
        </p:spPr>
        <p:txBody>
          <a:bodyPr/>
          <a:lstStyle/>
          <a:p>
            <a:r>
              <a:rPr lang="lt-LT" dirty="0" smtClean="0"/>
              <a:t>Muzikos instrumentai</a:t>
            </a:r>
            <a:endParaRPr lang="en-GB" dirty="0"/>
          </a:p>
        </p:txBody>
      </p:sp>
      <p:graphicFrame>
        <p:nvGraphicFramePr>
          <p:cNvPr id="4" name="Diagra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8846912"/>
              </p:ext>
            </p:extLst>
          </p:nvPr>
        </p:nvGraphicFramePr>
        <p:xfrm>
          <a:off x="395536" y="1556792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52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urinio vietos rezervavimo ženklas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Kitomis lėšomis muzikos  instrumentus įsigijo </a:t>
            </a:r>
            <a:r>
              <a:rPr lang="lt-LT" dirty="0" err="1" smtClean="0"/>
              <a:t>Aleksandravėlės</a:t>
            </a:r>
            <a:r>
              <a:rPr lang="lt-LT" dirty="0" smtClean="0"/>
              <a:t> ir Kamajų  </a:t>
            </a:r>
            <a:r>
              <a:rPr lang="lt-LT" dirty="0" err="1" smtClean="0"/>
              <a:t>k.c</a:t>
            </a:r>
            <a:r>
              <a:rPr lang="lt-LT" dirty="0" smtClean="0"/>
              <a:t>.;</a:t>
            </a:r>
          </a:p>
          <a:p>
            <a:r>
              <a:rPr lang="lt-LT" dirty="0" smtClean="0"/>
              <a:t>Klaidingai turimus instrumentus apskaitė ir pateikė Juodupės </a:t>
            </a:r>
            <a:r>
              <a:rPr lang="lt-LT" dirty="0" err="1" smtClean="0"/>
              <a:t>k.c</a:t>
            </a:r>
            <a:r>
              <a:rPr lang="lt-LT" dirty="0" smtClean="0"/>
              <a:t>.;</a:t>
            </a:r>
          </a:p>
          <a:p>
            <a:r>
              <a:rPr lang="lt-LT" dirty="0" smtClean="0"/>
              <a:t>Nėra jokio muzikos instrumento : Kavoliškio, Kazliškio, </a:t>
            </a:r>
            <a:r>
              <a:rPr lang="lt-LT" dirty="0" err="1" smtClean="0"/>
              <a:t>Martynonių</a:t>
            </a:r>
            <a:r>
              <a:rPr lang="lt-LT" dirty="0" smtClean="0"/>
              <a:t>, </a:t>
            </a:r>
            <a:r>
              <a:rPr lang="lt-LT" dirty="0" err="1" smtClean="0"/>
              <a:t>Pakriaunių</a:t>
            </a:r>
            <a:r>
              <a:rPr lang="lt-LT" dirty="0" smtClean="0"/>
              <a:t> KC </a:t>
            </a:r>
            <a:r>
              <a:rPr lang="lt-LT" dirty="0" smtClean="0"/>
              <a:t>ir Salų dvaro sodyboje.</a:t>
            </a:r>
          </a:p>
          <a:p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7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Tautiniai  drabužiai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28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D</a:t>
            </a:r>
            <a:r>
              <a:rPr lang="lt-LT" dirty="0" smtClean="0"/>
              <a:t>arbuotojai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33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83568" y="1052736"/>
            <a:ext cx="8229600" cy="5289451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Darbuotojų kaita įvyko Suvainiškyje ir </a:t>
            </a:r>
            <a:r>
              <a:rPr lang="lt-LT" dirty="0" err="1" smtClean="0"/>
              <a:t>Juodupėje</a:t>
            </a:r>
            <a:r>
              <a:rPr lang="lt-LT" dirty="0" smtClean="0"/>
              <a:t>.</a:t>
            </a:r>
          </a:p>
          <a:p>
            <a:r>
              <a:rPr lang="lt-LT" dirty="0" smtClean="0"/>
              <a:t>Darbuotojams padidėjo atlyginimai.</a:t>
            </a:r>
          </a:p>
          <a:p>
            <a:r>
              <a:rPr lang="lt-LT" dirty="0" smtClean="0"/>
              <a:t>Aukščiausi atlyginimų koeficientai buvo nustatyti Juodupės, </a:t>
            </a:r>
            <a:r>
              <a:rPr lang="lt-LT" dirty="0" err="1" smtClean="0"/>
              <a:t>Obelių</a:t>
            </a:r>
            <a:r>
              <a:rPr lang="lt-LT" dirty="0" smtClean="0"/>
              <a:t> ir </a:t>
            </a:r>
            <a:r>
              <a:rPr lang="lt-LT" dirty="0" err="1" smtClean="0"/>
              <a:t>kamajų</a:t>
            </a:r>
            <a:r>
              <a:rPr lang="lt-LT" dirty="0" smtClean="0"/>
              <a:t> darbuotojoms.</a:t>
            </a:r>
          </a:p>
          <a:p>
            <a:r>
              <a:rPr lang="lt-LT" dirty="0" smtClean="0"/>
              <a:t>Su viduriniu išsilavinimu dar dirba 2 darbuotojos - </a:t>
            </a:r>
            <a:r>
              <a:rPr lang="lt-LT" dirty="0" err="1" smtClean="0"/>
              <a:t>Aleksandravėlėje</a:t>
            </a:r>
            <a:r>
              <a:rPr lang="lt-LT" dirty="0" smtClean="0"/>
              <a:t> ir Panemunėlio UDC .</a:t>
            </a:r>
          </a:p>
          <a:p>
            <a:r>
              <a:rPr lang="lt-LT" dirty="0" smtClean="0"/>
              <a:t>Iš 42 darbuotojų 17 darbuotojų kėlė kvalifikaciją.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55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439</Words>
  <Application>Microsoft Office PowerPoint</Application>
  <PresentationFormat>Demonstracija ekrane (4:3)</PresentationFormat>
  <Paragraphs>62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23</vt:i4>
      </vt:variant>
    </vt:vector>
  </HeadingPairs>
  <TitlesOfParts>
    <vt:vector size="24" baseType="lpstr">
      <vt:lpstr>Office tema</vt:lpstr>
      <vt:lpstr>Veiklos pokyčiai ir perspektyvos</vt:lpstr>
      <vt:lpstr>Struktūra</vt:lpstr>
      <vt:lpstr>Pokytis</vt:lpstr>
      <vt:lpstr>Materialinė bazė</vt:lpstr>
      <vt:lpstr>Muzikos instrumentai</vt:lpstr>
      <vt:lpstr>PowerPoint pristatymas</vt:lpstr>
      <vt:lpstr>Tautiniai  drabužiai</vt:lpstr>
      <vt:lpstr>Darbuotojai</vt:lpstr>
      <vt:lpstr>PowerPoint pristatymas</vt:lpstr>
      <vt:lpstr> KC veiklos pristatymai</vt:lpstr>
      <vt:lpstr>Kolektyvai</vt:lpstr>
      <vt:lpstr> Kolektyvų kaita:</vt:lpstr>
      <vt:lpstr>Gyventojų ir saviveiklininkų santykis</vt:lpstr>
      <vt:lpstr>PowerPoint pristatymas</vt:lpstr>
      <vt:lpstr>PowerPoint pristatymas</vt:lpstr>
      <vt:lpstr>Renginiai</vt:lpstr>
      <vt:lpstr>PowerPoint pristatymas</vt:lpstr>
      <vt:lpstr>Kultūros centrų lankomumas (28 grf.)</vt:lpstr>
      <vt:lpstr>Biudžeto lėšos</vt:lpstr>
      <vt:lpstr>PowerPoint pristatymas</vt:lpstr>
      <vt:lpstr>PowerPoint pristatymas</vt:lpstr>
      <vt:lpstr>SP lėšų palyg. rodykliai</vt:lpstr>
      <vt:lpstr>Uždaviniai -2017 metams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Veiklos </dc:title>
  <dc:creator>Janina Komkiene</dc:creator>
  <cp:lastModifiedBy>Janina Komkiene</cp:lastModifiedBy>
  <cp:revision>23</cp:revision>
  <dcterms:created xsi:type="dcterms:W3CDTF">2017-02-17T09:09:21Z</dcterms:created>
  <dcterms:modified xsi:type="dcterms:W3CDTF">2017-02-20T10:48:59Z</dcterms:modified>
</cp:coreProperties>
</file>